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17.xml" ContentType="application/vnd.openxmlformats-officedocument.presentationml.notesSlide+xml"/>
  <Override PartName="/ppt/slides/slide17.xml" ContentType="application/vnd.openxmlformats-officedocument.presentationml.slide+xml"/>
  <Override PartName="/ppt/notesSlides/notesSlide18.xml" ContentType="application/vnd.openxmlformats-officedocument.presentationml.notesSlide+xml"/>
  <Override PartName="/ppt/slides/slide1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3"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p:notesSz cx="6857895" cy="9143861"/>
  <p:custShowLst>
    <p:custShow name="Custom Show 1" id="0">
      <p:sldLst>
        <p:sld r:id="rId4"/>
        <p:sld r:id="rId6"/>
        <p:sld r:id="rId7"/>
        <p:sld r:id="rId8"/>
        <p:sld r:id="rId12"/>
      </p:sldLst>
    </p:custShow>
  </p:custShowLst>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autoAdjust="0"/>
  </p:normalViewPr>
  <p:slideViewPr>
    <p:cSldViewPr snapToGrid="0">
      <p:cViewPr varScale="1">
        <p:scale>
          <a:sx n="75" d="100"/>
          <a:sy n="75" d="100"/>
        </p:scale>
        <p:origin x="0" y="0"/>
      </p:cViewPr>
      <p:guideLst>
        <p:guide orient="horz" pos="608"/>
        <p:guide orient="horz" pos="872"/>
        <p:guide pos="144"/>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 name="对象"/>
          <p:cNvSpPr>
            <a:spLocks noGrp="1" noChangeAspect="1"/>
          </p:cNvSpPr>
          <p:nvPr>
            <p:ph type="sldImg" idx="2"/>
          </p:nvPr>
        </p:nvSpPr>
        <p:spPr>
          <a:xfrm rot="0">
            <a:off x="381299" y="685800"/>
            <a:ext cx="6096075"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
        <p:nvSpPr>
          <p:cNvPr id="10"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pPr marL="457200" indent="-298450" algn="l">
              <a:lnSpc>
                <a:spcPct val="100000"/>
              </a:lnSpc>
              <a:spcBef>
                <a:spcPts val="0"/>
              </a:spcBef>
              <a:spcAft>
                <a:spcPts val="0"/>
              </a:spcAft>
              <a:buClr>
                <a:srgbClr val="000000"/>
              </a:buClr>
              <a:buSzPts val="1100"/>
              <a:buFont typeface="Arial" pitchFamily="0" charset="0"/>
              <a:buChar char="●"/>
            </a:pPr>
            <a:endParaRPr lang="zh-CN" altLang="en-US" sz="1100" b="0" i="0" u="none" strike="noStrike" cap="none">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51638731"/>
      </p:ext>
    </p:extLst>
  </p:cSld>
  <p:clrMap bg1="lt1" tx1="dk1" bg2="lt2" tx2="dk2" accent1="accent1" accent2="accent2" accent3="accent3" accent4="accent4" accent5="accent5" accent6="accent6" hlink="hlink" folHlink="folHlink"/>
  <p:hf sldNum="1"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39" name="对象"/>
          <p:cNvSpPr>
            <a:spLocks noGrp="1" noChangeAspect="1"/>
          </p:cNvSpPr>
          <p:nvPr>
            <p:ph type="sldImg"/>
          </p:nvPr>
        </p:nvSpPr>
        <p:spPr>
          <a:xfrm rot="0">
            <a:off x="533400" y="763588"/>
            <a:ext cx="6704013" cy="3771900"/>
          </a:xfrm>
          <a:prstGeom prst="rect"/>
          <a:noFill/>
          <a:ln w="12700" cmpd="sng" cap="flat">
            <a:noFill/>
            <a:prstDash val="solid"/>
            <a:miter/>
          </a:ln>
        </p:spPr>
      </p:sp>
      <p:sp>
        <p:nvSpPr>
          <p:cNvPr id="40"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1"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ct val="100000"/>
              </a:lnSpc>
              <a:spcBef>
                <a:spcPts val="0"/>
              </a:spcBef>
              <a:spcAft>
                <a:spcPts val="0"/>
              </a:spcAft>
              <a:buNone/>
            </a:pPr>
            <a:fld id="{CAD2D6BD-DE1B-4B5F-8B41-2702339687B9}" type="slidenum">
              <a:rPr lang="en-US" altLang="zh-CN"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rPr>
              <a:t>1</a:t>
            </a:fld>
            <a:endParaRPr lang="zh-CN" altLang="en-US"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778869917"/>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454914237"/>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1" name="对象"/>
          <p:cNvSpPr>
            <a:spLocks noGrp="1" noChangeAspect="1"/>
          </p:cNvSpPr>
          <p:nvPr>
            <p:ph type="sldImg"/>
          </p:nvPr>
        </p:nvSpPr>
        <p:spPr>
          <a:xfrm rot="0">
            <a:off x="381000" y="685800"/>
            <a:ext cx="6096000" cy="3429000"/>
          </a:xfrm>
          <a:prstGeom prst="rect"/>
          <a:noFill/>
          <a:ln w="12700" cmpd="sng" cap="flat">
            <a:noFill/>
            <a:prstDash val="solid"/>
            <a:miter/>
          </a:ln>
        </p:spPr>
      </p:sp>
      <p:sp>
        <p:nvSpPr>
          <p:cNvPr id="122"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2102860214"/>
      </p:ext>
    </p:extLst>
  </p:cSld>
  <p:clrMapOvr>
    <a:masterClrMapping/>
  </p:clrMapOvr>
</p:notes>
</file>

<file path=ppt/notesSlides/notesSlide17.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7"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48"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557060153"/>
      </p:ext>
    </p:extLst>
  </p:cSld>
  <p:clrMapOvr>
    <a:masterClrMapping/>
  </p:clrMapOvr>
</p:notes>
</file>

<file path=ppt/notesSlides/notesSlide1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2" name="对象"/>
          <p:cNvSpPr>
            <a:spLocks noGrp="1" noChangeAspect="1"/>
          </p:cNvSpPr>
          <p:nvPr>
            <p:ph type="sldImg"/>
          </p:nvPr>
        </p:nvSpPr>
        <p:spPr>
          <a:xfrm rot="0">
            <a:off x="381000" y="685800"/>
            <a:ext cx="6096000" cy="3429000"/>
          </a:xfrm>
          <a:prstGeom prst="rect"/>
          <a:noFill/>
          <a:ln w="12700" cmpd="sng" cap="flat">
            <a:noFill/>
            <a:prstDash val="solid"/>
            <a:miter/>
          </a:ln>
        </p:spPr>
      </p:sp>
      <p:sp>
        <p:nvSpPr>
          <p:cNvPr id="163"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pPr marL="0" indent="0"/>
            <a:r>
              <a:rPr lang="en-US" altLang="zh-CN" b="1" spc="-5">
                <a:solidFill>
                  <a:srgbClr val="223366"/>
                </a:solidFill>
              </a:rPr>
              <a:t>Thank You !!</a:t>
            </a:r>
            <a:endParaRPr lang="zh-CN" altLang="en-US" sz="1100" b="1" spc="-5">
              <a:solidFill>
                <a:srgbClr val="223366"/>
              </a:solidFill>
            </a:endParaRPr>
          </a:p>
        </p:txBody>
      </p:sp>
    </p:spTree>
    <p:extLst>
      <p:ext uri="{BB962C8B-B14F-4D97-AF65-F5344CB8AC3E}">
        <p14:creationId xmlns:p14="http://schemas.microsoft.com/office/powerpoint/2010/main" val="416824328"/>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5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253691764"/>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562029471"/>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8"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9"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493537399"/>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5"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76"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373561153"/>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8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056280443"/>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0"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1"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17688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showMasterSp="0" type="title" preserve="1">
  <p:cSld name="标题幻灯片">
    <p:bg>
      <p:bgPr>
        <a:solidFill>
          <a:srgbClr val="FFFFFF"/>
        </a:solidFill>
      </p:bgPr>
    </p:bg>
    <p:spTree>
      <p:nvGrpSpPr>
        <p:cNvPr id="1" name=""/>
        <p:cNvGrpSpPr/>
        <p:nvPr/>
      </p:nvGrpSpPr>
      <p:grpSpPr>
        <a:xfrm>
          <a:off x="0" y="0"/>
          <a:ext cx="0" cy="0"/>
          <a:chOff x="0" y="0"/>
          <a:chExt cx="0" cy="0"/>
        </a:xfrm>
      </p:grpSpPr>
      <p:sp>
        <p:nvSpPr>
          <p:cNvPr id="11" name="矩形"/>
          <p:cNvSpPr>
            <a:spLocks/>
          </p:cNvSpPr>
          <p:nvPr/>
        </p:nvSpPr>
        <p:spPr>
          <a:xfrm rot="0">
            <a:off x="7283428" y="62784"/>
            <a:ext cx="1109471" cy="584656"/>
          </a:xfrm>
          <a:prstGeom prst="rect"/>
          <a:solidFill>
            <a:schemeClr val="bg1"/>
          </a:solidFill>
          <a:ln w="25400" cmpd="sng" cap="flat">
            <a:noFill/>
            <a:prstDash val="solid"/>
            <a:round/>
          </a:ln>
        </p:spPr>
      </p:sp>
      <p:pic>
        <p:nvPicPr>
          <p:cNvPr id="12" name="图片" descr="A close up of a sign&#10;&#10;Description automatically generated"/>
          <p:cNvPicPr>
            <a:picLocks/>
          </p:cNvPicPr>
          <p:nvPr/>
        </p:nvPicPr>
        <p:blipFill>
          <a:blip r:embed="rId2" cstate="print"/>
          <a:stretch>
            <a:fillRect/>
          </a:stretch>
        </p:blipFill>
        <p:spPr>
          <a:xfrm rot="0">
            <a:off x="7799750" y="88917"/>
            <a:ext cx="1233872" cy="412476"/>
          </a:xfrm>
          <a:prstGeom prst="rect"/>
          <a:noFill/>
          <a:ln w="12700" cmpd="sng" cap="flat">
            <a:noFill/>
            <a:prstDash val="solid"/>
            <a:round/>
          </a:ln>
        </p:spPr>
      </p:pic>
      <p:sp>
        <p:nvSpPr>
          <p:cNvPr id="13" name="矩形"/>
          <p:cNvSpPr>
            <a:spLocks/>
          </p:cNvSpPr>
          <p:nvPr/>
        </p:nvSpPr>
        <p:spPr>
          <a:xfrm rot="0">
            <a:off x="7594600" y="82566"/>
            <a:ext cx="165100" cy="412476"/>
          </a:xfrm>
          <a:prstGeom prst="rect"/>
          <a:solidFill>
            <a:srgbClr val="841910"/>
          </a:solidFill>
          <a:ln w="25400" cmpd="sng" cap="flat">
            <a:noFill/>
            <a:prstDash val="solid"/>
            <a:round/>
          </a:ln>
        </p:spPr>
      </p:sp>
      <p:sp>
        <p:nvSpPr>
          <p:cNvPr id="14" name="矩形"/>
          <p:cNvSpPr>
            <a:spLocks/>
          </p:cNvSpPr>
          <p:nvPr/>
        </p:nvSpPr>
        <p:spPr>
          <a:xfrm rot="0">
            <a:off x="7440249" y="82566"/>
            <a:ext cx="103550" cy="412476"/>
          </a:xfrm>
          <a:prstGeom prst="rect"/>
          <a:solidFill>
            <a:srgbClr val="213264"/>
          </a:solidFill>
          <a:ln w="25400" cmpd="sng" cap="flat">
            <a:noFill/>
            <a:prstDash val="solid"/>
            <a:round/>
          </a:ln>
        </p:spPr>
      </p:sp>
      <p:sp>
        <p:nvSpPr>
          <p:cNvPr id="15" name="矩形"/>
          <p:cNvSpPr>
            <a:spLocks/>
          </p:cNvSpPr>
          <p:nvPr/>
        </p:nvSpPr>
        <p:spPr>
          <a:xfrm rot="0">
            <a:off x="0" y="5086350"/>
            <a:ext cx="9144000" cy="69848"/>
          </a:xfrm>
          <a:prstGeom prst="rect"/>
          <a:solidFill>
            <a:srgbClr val="213264"/>
          </a:solidFill>
          <a:ln w="25400" cmpd="sng" cap="flat">
            <a:noFill/>
            <a:prstDash val="solid"/>
            <a:round/>
          </a:ln>
        </p:spPr>
      </p:sp>
      <p:sp>
        <p:nvSpPr>
          <p:cNvPr id="16"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17" name="矩形"/>
          <p:cNvSpPr>
            <a:spLocks/>
          </p:cNvSpPr>
          <p:nvPr/>
        </p:nvSpPr>
        <p:spPr>
          <a:xfrm rot="0">
            <a:off x="92480" y="105826"/>
            <a:ext cx="3953740" cy="3581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8" name="文本框"/>
          <p:cNvSpPr>
            <a:spLocks noGrp="1"/>
          </p:cNvSpPr>
          <p:nvPr>
            <p:ph type="ctrTitle"/>
          </p:nvPr>
        </p:nvSpPr>
        <p:spPr>
          <a:xfrm rot="0">
            <a:off x="1143000" y="841374"/>
            <a:ext cx="6858000" cy="1790699"/>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6000" b="0" i="0" u="none" strike="noStrike" kern="0" cap="none" spc="0" baseline="0">
                <a:solidFill>
                  <a:srgbClr val="000000"/>
                </a:solidFill>
                <a:latin typeface="Arial" pitchFamily="0" charset="0"/>
                <a:ea typeface="Arial" pitchFamily="0" charset="0"/>
                <a:cs typeface="Lucida Sans" pitchFamily="0" charset="0"/>
              </a:rPr>
              <a:t>Click to edit Master title style</a:t>
            </a:r>
            <a:endParaRPr lang="zh-CN" altLang="en-US" sz="6000" b="0" i="0" u="none" strike="noStrike" kern="0" cap="none" spc="0" baseline="0">
              <a:solidFill>
                <a:srgbClr val="000000"/>
              </a:solidFill>
              <a:latin typeface="Arial" pitchFamily="0" charset="0"/>
              <a:ea typeface="Arial" pitchFamily="0" charset="0"/>
              <a:cs typeface="Lucida Sans" pitchFamily="0" charset="0"/>
            </a:endParaRPr>
          </a:p>
        </p:txBody>
      </p:sp>
      <p:sp>
        <p:nvSpPr>
          <p:cNvPr id="19" name="文本框"/>
          <p:cNvSpPr>
            <a:spLocks noGrp="1"/>
          </p:cNvSpPr>
          <p:nvPr>
            <p:ph type="subTitle" idx="1"/>
          </p:nvPr>
        </p:nvSpPr>
        <p:spPr>
          <a:xfrm rot="0">
            <a:off x="1143000" y="2701925"/>
            <a:ext cx="6858000" cy="1241424"/>
          </a:xfrm>
          <a:prstGeom prst="rect"/>
          <a:noFill/>
          <a:ln w="12700" cmpd="sng" cap="flat">
            <a:noFill/>
            <a:prstDash val="solid"/>
            <a:miter/>
          </a:ln>
        </p:spPr>
        <p:txBody>
          <a:bodyPr vert="horz" wrap="square" lIns="91440" tIns="45720" rIns="91440" bIns="45720" anchor="t"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pitchFamily="0" charset="0"/>
              </a:rPr>
              <a:t>Click to edit Master subtitle style</a:t>
            </a:r>
            <a:endParaRPr lang="zh-CN" altLang="en-US" sz="2400" b="0" i="0" u="none" strike="noStrike" kern="0" cap="none" spc="0" baseline="0">
              <a:solidFill>
                <a:srgbClr val="000000"/>
              </a:solidFill>
              <a:latin typeface="Arial" pitchFamily="0" charset="0"/>
              <a:ea typeface="Arial" pitchFamily="0" charset="0"/>
              <a:cs typeface="Lucida Sans" pitchFamily="0" charset="0"/>
            </a:endParaRPr>
          </a:p>
        </p:txBody>
      </p:sp>
      <p:sp>
        <p:nvSpPr>
          <p:cNvPr id="20" name="文本框"/>
          <p:cNvSpPr>
            <a:spLocks noGrp="1"/>
          </p:cNvSpPr>
          <p:nvPr>
            <p:ph type="dt" idx="10"/>
          </p:nvPr>
        </p:nvSpPr>
        <p:spPr>
          <a:xfrm rot="0">
            <a:off x="628650" y="4767263"/>
            <a:ext cx="2057399"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21" name="文本框"/>
          <p:cNvSpPr>
            <a:spLocks noGrp="1"/>
          </p:cNvSpPr>
          <p:nvPr>
            <p:ph type="ftr"/>
          </p:nvPr>
        </p:nvSpPr>
        <p:spPr>
          <a:xfrm rot="0">
            <a:off x="3028950" y="4767263"/>
            <a:ext cx="30861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22" name="文本框"/>
          <p:cNvSpPr>
            <a:spLocks noGrp="1"/>
          </p:cNvSpPr>
          <p:nvPr>
            <p:ph type="sldNum"/>
          </p:nvPr>
        </p:nvSpPr>
        <p:spPr>
          <a:xfrm rot="0">
            <a:off x="6457950" y="4767263"/>
            <a:ext cx="20574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&lt;#&gt;</a:t>
            </a:fld>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081941446"/>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0534571"/>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717442394"/>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42"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43"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2"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4"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45"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6" name="矩形"/>
          <p:cNvSpPr>
            <a:spLocks xmlns:a="http://schemas.openxmlformats.org/drawingml/2006/main"/>
          </p:cNvSpPr>
          <p:nvPr/>
        </p:nvSpPr>
        <p:spPr>
          <a:xfrm xmlns:a="http://schemas.openxmlformats.org/drawingml/2006/main" rot="0">
            <a:off x="0" y="5086350"/>
            <a:ext cx="9144000" cy="69848"/>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7"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48"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49"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514414119"/>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08"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09"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2"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10"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11"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12" name="矩形"/>
          <p:cNvSpPr>
            <a:spLocks xmlns:a="http://schemas.openxmlformats.org/drawingml/2006/main"/>
          </p:cNvSpPr>
          <p:nvPr/>
        </p:nvSpPr>
        <p:spPr>
          <a:xfrm xmlns:a="http://schemas.openxmlformats.org/drawingml/2006/main" rot="0">
            <a:off x="0" y="5086350"/>
            <a:ext cx="9144000" cy="69848"/>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13"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14"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15" name="文本框"/>
          <p:cNvSpPr>
            <a:spLocks xmlns:a="http://schemas.openxmlformats.org/drawingml/2006/main" noGrp="1"/>
          </p:cNvSpPr>
          <p:nvPr>
            <p:ph type="title"/>
          </p:nvPr>
        </p:nvSpPr>
        <p:spPr>
          <a:xfrm xmlns:a="http://schemas.openxmlformats.org/drawingml/2006/main" rot="0">
            <a:off x="311700" y="555600"/>
            <a:ext cx="2808000" cy="755698"/>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b" anchorCtr="0">
            <a:prstTxWarp prst="textNoShape"/>
          </a:bodyPr>
          <a:lstStyle xmlns:a="http://schemas.openxmlformats.org/drawingml/2006/main"/>
          <a:p xmlns:a="http://schemas.openxmlformats.org/drawingml/2006/main">
            <a:pPr algn="l">
              <a:lnSpc>
                <a:spcPct val="100000"/>
              </a:lnSpc>
              <a:spcBef>
                <a:spcPts val="0"/>
              </a:spcBef>
              <a:spcAft>
                <a:spcPts val="0"/>
              </a:spcAft>
            </a:pPr>
            <a:endParaRPr lang="zh-CN" altLang="en-US" sz="2400"/>
          </a:p>
        </p:txBody>
      </p:sp>
      <p:sp>
        <p:nvSpPr>
          <p:cNvPr id="116" name="文本框"/>
          <p:cNvSpPr>
            <a:spLocks xmlns:a="http://schemas.openxmlformats.org/drawingml/2006/main" noGrp="1"/>
          </p:cNvSpPr>
          <p:nvPr>
            <p:ph type="body" idx="1"/>
          </p:nvPr>
        </p:nvSpPr>
        <p:spPr>
          <a:xfrm xmlns:a="http://schemas.openxmlformats.org/drawingml/2006/main" rot="0">
            <a:off x="311700" y="1389599"/>
            <a:ext cx="2808000" cy="31794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t" anchorCtr="0">
            <a:prstTxWarp prst="textNoShape"/>
          </a:bodyPr>
          <a:lstStyle xmlns:a="http://schemas.openxmlformats.org/drawingml/2006/main"/>
          <a:p xmlns:a="http://schemas.openxmlformats.org/drawingml/2006/main">
            <a:pPr marL="456946" indent="-304673" algn="l">
              <a:lnSpc>
                <a:spcPct val="115000"/>
              </a:lnSpc>
              <a:spcBef>
                <a:spcPts val="0"/>
              </a:spcBef>
              <a:spcAft>
                <a:spcPts val="0"/>
              </a:spcAft>
              <a:buSzPts val="1200"/>
              <a:buFont typeface="Droid Sans" pitchFamily="0" charset="0"/>
              <a:buChar char="●"/>
            </a:pPr>
            <a:endParaRPr lang="zh-CN" altLang="en-US" sz="1200"/>
          </a:p>
        </p:txBody>
      </p:sp>
      <p:sp>
        <p:nvSpPr>
          <p:cNvPr id="117"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005388175"/>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23"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24"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2"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25"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26"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27" name="矩形"/>
          <p:cNvSpPr>
            <a:spLocks xmlns:a="http://schemas.openxmlformats.org/drawingml/2006/main"/>
          </p:cNvSpPr>
          <p:nvPr/>
        </p:nvSpPr>
        <p:spPr>
          <a:xfrm xmlns:a="http://schemas.openxmlformats.org/drawingml/2006/main" rot="0">
            <a:off x="0" y="5086350"/>
            <a:ext cx="9144000" cy="69848"/>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28"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29"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30" name="文本框"/>
          <p:cNvSpPr>
            <a:spLocks xmlns:a="http://schemas.openxmlformats.org/drawingml/2006/main" noGrp="1"/>
          </p:cNvSpPr>
          <p:nvPr>
            <p:ph type="title"/>
          </p:nvPr>
        </p:nvSpPr>
        <p:spPr>
          <a:xfrm xmlns:a="http://schemas.openxmlformats.org/drawingml/2006/main" rot="0">
            <a:off x="628560" y="273780"/>
            <a:ext cx="7886430" cy="99386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endParaRPr lang="zh-CN" altLang="en-US" sz="1350" b="0" strike="noStrike" spc="-1">
              <a:solidFill>
                <a:srgbClr val="000000"/>
              </a:solidFill>
              <a:latin typeface="Calibri" pitchFamily="0" charset="0"/>
            </a:endParaRPr>
          </a:p>
        </p:txBody>
      </p:sp>
      <p:sp>
        <p:nvSpPr>
          <p:cNvPr id="131" name="文本框"/>
          <p:cNvSpPr>
            <a:spLocks xmlns:a="http://schemas.openxmlformats.org/drawingml/2006/main" noGrp="1"/>
          </p:cNvSpPr>
          <p:nvPr>
            <p:ph type="body"/>
          </p:nvPr>
        </p:nvSpPr>
        <p:spPr>
          <a:xfrm xmlns:a="http://schemas.openxmlformats.org/drawingml/2006/main" rot="0">
            <a:off x="457110" y="1203390"/>
            <a:ext cx="8229330" cy="298296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pPr algn="ctr"/>
            <a:endParaRPr lang="zh-CN" altLang="en-US" sz="2400" b="0" strike="noStrike" spc="-1">
              <a:latin typeface="Arial" pitchFamily="0" charset="0"/>
            </a:endParaRPr>
          </a:p>
        </p:txBody>
      </p:sp>
    </p:spTree>
    <p:extLst>
      <p:ext uri="{BB962C8B-B14F-4D97-AF65-F5344CB8AC3E}">
        <p14:creationId xmlns:p14="http://schemas.microsoft.com/office/powerpoint/2010/main" val="1507225301"/>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49"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50"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2"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51"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52"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53" name="矩形"/>
          <p:cNvSpPr>
            <a:spLocks xmlns:a="http://schemas.openxmlformats.org/drawingml/2006/main"/>
          </p:cNvSpPr>
          <p:nvPr/>
        </p:nvSpPr>
        <p:spPr>
          <a:xfrm xmlns:a="http://schemas.openxmlformats.org/drawingml/2006/main" rot="0">
            <a:off x="0" y="5086350"/>
            <a:ext cx="9144000" cy="69848"/>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54"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55"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56" name="文本框"/>
          <p:cNvSpPr>
            <a:spLocks xmlns:a="http://schemas.openxmlformats.org/drawingml/2006/main" noGrp="1"/>
          </p:cNvSpPr>
          <p:nvPr>
            <p:ph type="title"/>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sz="2400" b="0" i="0">
              <a:solidFill>
                <a:schemeClr val="tx1"/>
              </a:solidFill>
              <a:latin typeface="Arial MT" pitchFamily="0" charset="0"/>
              <a:cs typeface="Arial MT" pitchFamily="0" charset="0"/>
            </a:endParaRPr>
          </a:p>
        </p:txBody>
      </p:sp>
      <p:sp>
        <p:nvSpPr>
          <p:cNvPr id="157" name="文本框"/>
          <p:cNvSpPr>
            <a:spLocks xmlns:a="http://schemas.openxmlformats.org/drawingml/2006/main" noGrp="1"/>
          </p:cNvSpPr>
          <p:nvPr>
            <p:ph type="body" idx="1"/>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b="0" i="0">
              <a:solidFill>
                <a:schemeClr val="tx1"/>
              </a:solidFill>
            </a:endParaRPr>
          </a:p>
        </p:txBody>
      </p:sp>
      <p:sp>
        <p:nvSpPr>
          <p:cNvPr id="158" name="文本框"/>
          <p:cNvSpPr>
            <a:spLocks xmlns:a="http://schemas.openxmlformats.org/drawingml/2006/main" noGrp="1"/>
          </p:cNvSpPr>
          <p:nvPr>
            <p:ph type="ftr" idx="5"/>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marL="12700" indent="0">
              <a:lnSpc>
                <a:spcPct val="100000"/>
              </a:lnSpc>
              <a:spcBef>
                <a:spcPts val="25"/>
              </a:spcBef>
            </a:pPr>
            <a:endParaRPr lang="zh-CN" altLang="en-US" sz="800" b="0" i="0">
              <a:solidFill>
                <a:schemeClr val="tx1"/>
              </a:solidFill>
              <a:latin typeface="Arial MT" pitchFamily="0" charset="0"/>
              <a:ea typeface="Arial" pitchFamily="0" charset="0"/>
              <a:cs typeface="Arial MT" pitchFamily="0" charset="0"/>
              <a:sym typeface="Arial" pitchFamily="0" charset="0"/>
            </a:endParaRPr>
          </a:p>
        </p:txBody>
      </p:sp>
      <p:sp>
        <p:nvSpPr>
          <p:cNvPr id="159" name="文本框"/>
          <p:cNvSpPr>
            <a:spLocks xmlns:a="http://schemas.openxmlformats.org/drawingml/2006/main" noGrp="1"/>
          </p:cNvSpPr>
          <p:nvPr>
            <p:ph type="dt" idx="6"/>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l"/>
            <a:fld id="{CAD2D6BD-DE1B-4B5F-8B41-2702339687B9}" type="datetime1">
              <a:rPr lang="en-US" altLang="zh-CN">
                <a:solidFill>
                  <a:srgbClr val="898989"/>
                </a:solidFill>
                <a:latin typeface="Arial" pitchFamily="0" charset="0"/>
                <a:ea typeface="Arial" pitchFamily="0" charset="0"/>
                <a:cs typeface="Arial" pitchFamily="0" charset="0"/>
                <a:sym typeface="Arial" pitchFamily="0" charset="0"/>
              </a:rPr>
              <a:t>4/8/2024</a:t>
            </a:fld>
            <a:endParaRPr lang="zh-CN" altLang="en-US">
              <a:solidFill>
                <a:srgbClr val="898989"/>
              </a:solidFill>
              <a:latin typeface="Arial" pitchFamily="0" charset="0"/>
              <a:ea typeface="Arial" pitchFamily="0" charset="0"/>
              <a:cs typeface="Arial" pitchFamily="0" charset="0"/>
              <a:sym typeface="Arial" pitchFamily="0" charset="0"/>
            </a:endParaRPr>
          </a:p>
        </p:txBody>
      </p:sp>
      <p:sp>
        <p:nvSpPr>
          <p:cNvPr id="160" name="文本框"/>
          <p:cNvSpPr>
            <a:spLocks xmlns:a="http://schemas.openxmlformats.org/drawingml/2006/main" noGrp="1"/>
          </p:cNvSpPr>
          <p:nvPr>
            <p:ph type="sldNum" idx="7"/>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r"/>
            <a:fld id="{CAD2D6BD-DE1B-4B5F-8B41-2702339687B9}" type="slidenum">
              <a:rPr lang="en-US" altLang="zh-CN" sz="1400" b="0" i="0" u="none" strike="noStrike" kern="0" cap="none" spc="0" baseline="0">
                <a:solidFill>
                  <a:srgbClr val="898989"/>
                </a:solidFill>
                <a:latin typeface="Arial" pitchFamily="0" charset="0"/>
                <a:ea typeface="Arial" pitchFamily="0" charset="0"/>
                <a:cs typeface="Arial" pitchFamily="0" charset="0"/>
                <a:sym typeface="Arial" pitchFamily="0" charset="0"/>
              </a:rPr>
              <a:t>&lt;#&gt;</a:t>
            </a:fld>
            <a:endParaRPr lang="zh-CN" altLang="en-US">
              <a:solidFill>
                <a:srgbClr val="89898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997742692"/>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335208875"/>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550978413"/>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68291052"/>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766788024"/>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291292498"/>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2072072322"/>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384270420"/>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466425148"/>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 name="矩形"/>
          <p:cNvSpPr>
            <a:spLocks/>
          </p:cNvSpPr>
          <p:nvPr/>
        </p:nvSpPr>
        <p:spPr>
          <a:xfrm rot="0">
            <a:off x="7283428" y="62784"/>
            <a:ext cx="1109471" cy="584656"/>
          </a:xfrm>
          <a:prstGeom prst="rect"/>
          <a:solidFill>
            <a:schemeClr val="bg1"/>
          </a:solidFill>
          <a:ln w="25400" cmpd="sng" cap="flat">
            <a:noFill/>
            <a:prstDash val="solid"/>
            <a:round/>
          </a:ln>
        </p:spPr>
      </p:sp>
      <p:pic>
        <p:nvPicPr>
          <p:cNvPr id="3" name="图片" descr="A close up of a sign&#10;&#10;Description automatically generated"/>
          <p:cNvPicPr>
            <a:picLocks/>
          </p:cNvPicPr>
          <p:nvPr/>
        </p:nvPicPr>
        <p:blipFill>
          <a:blip r:embed="rId1" cstate="print"/>
          <a:stretch>
            <a:fillRect/>
          </a:stretch>
        </p:blipFill>
        <p:spPr>
          <a:xfrm rot="0">
            <a:off x="7799750" y="88917"/>
            <a:ext cx="1233872" cy="412476"/>
          </a:xfrm>
          <a:prstGeom prst="rect"/>
          <a:noFill/>
          <a:ln w="12700" cmpd="sng" cap="flat">
            <a:noFill/>
            <a:prstDash val="solid"/>
            <a:round/>
          </a:ln>
        </p:spPr>
      </p:pic>
      <p:sp>
        <p:nvSpPr>
          <p:cNvPr id="4" name="矩形"/>
          <p:cNvSpPr>
            <a:spLocks/>
          </p:cNvSpPr>
          <p:nvPr/>
        </p:nvSpPr>
        <p:spPr>
          <a:xfrm rot="0">
            <a:off x="7594600" y="82566"/>
            <a:ext cx="165100" cy="412476"/>
          </a:xfrm>
          <a:prstGeom prst="rect"/>
          <a:solidFill>
            <a:srgbClr val="841910"/>
          </a:solidFill>
          <a:ln w="25400" cmpd="sng" cap="flat">
            <a:noFill/>
            <a:prstDash val="solid"/>
            <a:round/>
          </a:ln>
        </p:spPr>
      </p:sp>
      <p:sp>
        <p:nvSpPr>
          <p:cNvPr id="5" name="矩形"/>
          <p:cNvSpPr>
            <a:spLocks/>
          </p:cNvSpPr>
          <p:nvPr/>
        </p:nvSpPr>
        <p:spPr>
          <a:xfrm rot="0">
            <a:off x="7440249" y="82566"/>
            <a:ext cx="103550" cy="412476"/>
          </a:xfrm>
          <a:prstGeom prst="rect"/>
          <a:solidFill>
            <a:srgbClr val="213264"/>
          </a:solidFill>
          <a:ln w="25400" cmpd="sng" cap="flat">
            <a:noFill/>
            <a:prstDash val="solid"/>
            <a:round/>
          </a:ln>
        </p:spPr>
      </p:sp>
      <p:sp>
        <p:nvSpPr>
          <p:cNvPr id="6" name="矩形"/>
          <p:cNvSpPr>
            <a:spLocks/>
          </p:cNvSpPr>
          <p:nvPr/>
        </p:nvSpPr>
        <p:spPr>
          <a:xfrm rot="0">
            <a:off x="0" y="5086350"/>
            <a:ext cx="9144000" cy="69848"/>
          </a:xfrm>
          <a:prstGeom prst="rect"/>
          <a:solidFill>
            <a:srgbClr val="213264"/>
          </a:solidFill>
          <a:ln w="25400" cmpd="sng" cap="flat">
            <a:noFill/>
            <a:prstDash val="solid"/>
            <a:round/>
          </a:ln>
        </p:spPr>
      </p:sp>
      <p:sp>
        <p:nvSpPr>
          <p:cNvPr id="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8" name="矩形"/>
          <p:cNvSpPr>
            <a:spLocks/>
          </p:cNvSpPr>
          <p:nvPr/>
        </p:nvSpPr>
        <p:spPr>
          <a:xfrm rot="0">
            <a:off x="92480" y="105826"/>
            <a:ext cx="3953740" cy="369332"/>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96418745"/>
      </p:ext>
    </p:extLst>
  </p:cSld>
  <p:clrMap bg1="lt1" tx1="dk1" bg2="lt2" tx2="dk2" accent1="accent1" accent2="accent2" accent3="accent3" accent4="accent4" accent5="accent5" accent6="accent6" hlink="hlink" folHlink="fol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image" Target="../media/4.png"/><Relationship Id="rId4" Type="http://schemas.openxmlformats.org/officeDocument/2006/relationships/image" Target="../media/5.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9.png"/><Relationship Id="rId2" Type="http://schemas.openxmlformats.org/officeDocument/2006/relationships/slideLayout" Target="../slideLayouts/slideLayout1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image" Target="../media/11.png"/><Relationship Id="rId2" Type="http://schemas.openxmlformats.org/officeDocument/2006/relationships/image" Target="../media/12.png"/><Relationship Id="rId3"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image" Target="../media/13.png"/><Relationship Id="rId2"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image" Target="../media/14.png"/><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6.jpeg"/><Relationship Id="rId2" Type="http://schemas.openxmlformats.org/officeDocument/2006/relationships/slideLayout" Target="../slideLayouts/slideLayout1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image" Target="../media/8.png"/><Relationship Id="rId3" Type="http://schemas.openxmlformats.org/officeDocument/2006/relationships/slideLayout" Target="../slideLayouts/slideLayout12.xml"/><Relationship Id="rId4"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3" name="矩形"/>
          <p:cNvSpPr>
            <a:spLocks/>
          </p:cNvSpPr>
          <p:nvPr/>
        </p:nvSpPr>
        <p:spPr>
          <a:xfrm rot="0">
            <a:off x="0" y="0"/>
            <a:ext cx="9144000" cy="5143500"/>
          </a:xfrm>
          <a:prstGeom prst="rect"/>
          <a:solidFill>
            <a:srgbClr val="DFDDFB"/>
          </a:solidFill>
          <a:ln w="25400" cmpd="sng" cap="flat">
            <a:noFill/>
            <a:prstDash val="solid"/>
            <a:round/>
          </a:ln>
        </p:spPr>
      </p:sp>
      <p:pic>
        <p:nvPicPr>
          <p:cNvPr id="24" name="图片" descr="A white circle in the sky&#10;&#10;Description automatically generated"/>
          <p:cNvPicPr>
            <a:picLocks noChangeAspect="1"/>
          </p:cNvPicPr>
          <p:nvPr/>
        </p:nvPicPr>
        <p:blipFill>
          <a:blip r:embed="rId1" cstate="print"/>
          <a:srcRect t="5928" b="10206" r="746"/>
          <a:stretch>
            <a:fillRect/>
          </a:stretch>
        </p:blipFill>
        <p:spPr>
          <a:xfrm rot="0">
            <a:off x="13062" y="-1"/>
            <a:ext cx="9130937" cy="5143501"/>
          </a:xfrm>
          <a:prstGeom prst="rect"/>
          <a:noFill/>
          <a:ln w="12700" cmpd="sng" cap="flat">
            <a:noFill/>
            <a:prstDash val="solid"/>
            <a:miter/>
          </a:ln>
        </p:spPr>
      </p:pic>
      <p:sp>
        <p:nvSpPr>
          <p:cNvPr id="25" name="矩形"/>
          <p:cNvSpPr>
            <a:spLocks/>
          </p:cNvSpPr>
          <p:nvPr/>
        </p:nvSpPr>
        <p:spPr>
          <a:xfrm rot="0">
            <a:off x="1865074" y="730897"/>
            <a:ext cx="6301139" cy="3966470"/>
          </a:xfrm>
          <a:prstGeom prst="rect"/>
          <a:solidFill>
            <a:srgbClr val="213163"/>
          </a:solidFill>
          <a:ln w="25400" cmpd="sng" cap="flat">
            <a:solidFill>
              <a:srgbClr val="213163"/>
            </a:solidFill>
            <a:prstDash val="solid"/>
            <a:round/>
          </a:ln>
        </p:spPr>
      </p:sp>
      <p:sp>
        <p:nvSpPr>
          <p:cNvPr id="26" name="矩形"/>
          <p:cNvSpPr>
            <a:spLocks/>
          </p:cNvSpPr>
          <p:nvPr/>
        </p:nvSpPr>
        <p:spPr>
          <a:xfrm rot="0">
            <a:off x="988684" y="1023080"/>
            <a:ext cx="6985193" cy="3451405"/>
          </a:xfrm>
          <a:prstGeom prst="rect"/>
          <a:solidFill>
            <a:schemeClr val="bg1"/>
          </a:solidFill>
          <a:ln w="25400" cmpd="sng" cap="flat">
            <a:solidFill>
              <a:srgbClr val="FFFFFF"/>
            </a:solidFill>
            <a:prstDash val="solid"/>
            <a:round/>
          </a:ln>
          <a:effectLst>
            <a:outerShdw sx="104999" sy="104999" algn="ctr" rotWithShape="0" blurRad="508000" dist="0" dir="0">
              <a:srgbClr val="000000">
                <a:alpha val="39607"/>
              </a:srgbClr>
            </a:outerShdw>
          </a:effectLst>
        </p:spPr>
      </p:sp>
      <p:sp>
        <p:nvSpPr>
          <p:cNvPr id="27" name="矩形"/>
          <p:cNvSpPr>
            <a:spLocks/>
          </p:cNvSpPr>
          <p:nvPr/>
        </p:nvSpPr>
        <p:spPr>
          <a:xfrm rot="0">
            <a:off x="2490558" y="2787442"/>
            <a:ext cx="50563" cy="446915"/>
          </a:xfrm>
          <a:prstGeom prst="rect"/>
          <a:solidFill>
            <a:srgbClr val="FFE600"/>
          </a:solidFill>
          <a:ln w="25400" cmpd="sng" cap="flat">
            <a:solidFill>
              <a:srgbClr val="FFE600"/>
            </a:solidFill>
            <a:prstDash val="solid"/>
            <a:round/>
          </a:ln>
        </p:spPr>
      </p:sp>
      <p:sp>
        <p:nvSpPr>
          <p:cNvPr id="28" name="矩形"/>
          <p:cNvSpPr>
            <a:spLocks/>
          </p:cNvSpPr>
          <p:nvPr/>
        </p:nvSpPr>
        <p:spPr>
          <a:xfrm rot="0">
            <a:off x="2029564" y="2248174"/>
            <a:ext cx="5025352"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1" i="0" u="none" strike="noStrike" kern="0" cap="none" spc="0" baseline="0">
                <a:solidFill>
                  <a:srgbClr val="161D23"/>
                </a:solidFill>
                <a:latin typeface="Arial" pitchFamily="0" charset="0"/>
                <a:ea typeface="Arial" pitchFamily="0" charset="0"/>
                <a:cs typeface="Arial" pitchFamily="0" charset="0"/>
                <a:sym typeface="Arial" pitchFamily="0" charset="0"/>
              </a:rPr>
              <a:t>NEXT GEN EMPLOYABILITY PROGRAM</a:t>
            </a:r>
            <a:endParaRPr lang="zh-CN" altLang="en-US" sz="2000" b="1"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29" name="矩形"/>
          <p:cNvSpPr>
            <a:spLocks/>
          </p:cNvSpPr>
          <p:nvPr/>
        </p:nvSpPr>
        <p:spPr>
          <a:xfrm rot="0">
            <a:off x="2541121" y="2795733"/>
            <a:ext cx="4019698"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0" i="0" u="none" strike="noStrike" kern="0" cap="none" spc="0" baseline="0">
                <a:solidFill>
                  <a:srgbClr val="161D23"/>
                </a:solidFill>
                <a:latin typeface="Arial" pitchFamily="0" charset="0"/>
                <a:ea typeface="Arial" pitchFamily="0" charset="0"/>
                <a:cs typeface="Arial" pitchFamily="0" charset="0"/>
                <a:sym typeface="Arial" pitchFamily="0" charset="0"/>
              </a:rPr>
              <a:t>Creating a future-ready workforce</a:t>
            </a:r>
            <a:endParaRPr lang="zh-CN" altLang="en-US" sz="2000" b="0"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30" name="矩形"/>
          <p:cNvSpPr>
            <a:spLocks/>
          </p:cNvSpPr>
          <p:nvPr/>
        </p:nvSpPr>
        <p:spPr>
          <a:xfrm rot="0">
            <a:off x="1003624" y="3642533"/>
            <a:ext cx="1456920" cy="272374"/>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Team Members</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1" name="矩形"/>
          <p:cNvSpPr>
            <a:spLocks/>
          </p:cNvSpPr>
          <p:nvPr/>
        </p:nvSpPr>
        <p:spPr>
          <a:xfrm rot="0">
            <a:off x="1095094" y="3956068"/>
            <a:ext cx="2993685" cy="44068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Student Name :</a:t>
            </a: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BHARATH KUMAR R</a:t>
            </a:r>
            <a:endPar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Student ID :511321104010</a:t>
            </a:r>
            <a:endParaRPr lang="zh-CN" altLang="en-US"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2" name="直线"/>
          <p:cNvSpPr>
            <a:spLocks/>
          </p:cNvSpPr>
          <p:nvPr/>
        </p:nvSpPr>
        <p:spPr>
          <a:xfrm rot="0">
            <a:off x="1100213" y="3919492"/>
            <a:ext cx="1986613" cy="0"/>
          </a:xfrm>
          <a:prstGeom prst="line"/>
          <a:noFill/>
          <a:ln w="3175" cmpd="sng" cap="flat">
            <a:solidFill>
              <a:srgbClr val="000000"/>
            </a:solidFill>
            <a:prstDash val="lgDashDotDot"/>
            <a:round/>
          </a:ln>
        </p:spPr>
      </p:sp>
      <p:sp>
        <p:nvSpPr>
          <p:cNvPr id="33" name="矩形"/>
          <p:cNvSpPr>
            <a:spLocks/>
          </p:cNvSpPr>
          <p:nvPr/>
        </p:nvSpPr>
        <p:spPr>
          <a:xfrm rot="0">
            <a:off x="5596477" y="3627293"/>
            <a:ext cx="1456919" cy="272374"/>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College Name</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4" name="直线"/>
          <p:cNvSpPr>
            <a:spLocks/>
          </p:cNvSpPr>
          <p:nvPr/>
        </p:nvSpPr>
        <p:spPr>
          <a:xfrm rot="0">
            <a:off x="5693065" y="3919492"/>
            <a:ext cx="1360331" cy="0"/>
          </a:xfrm>
          <a:prstGeom prst="line"/>
          <a:noFill/>
          <a:ln w="3175" cmpd="sng" cap="flat">
            <a:solidFill>
              <a:srgbClr val="000000"/>
            </a:solidFill>
            <a:prstDash val="lgDashDotDot"/>
            <a:round/>
          </a:ln>
        </p:spPr>
      </p:sp>
      <p:sp>
        <p:nvSpPr>
          <p:cNvPr id="35" name="矩形"/>
          <p:cNvSpPr>
            <a:spLocks/>
          </p:cNvSpPr>
          <p:nvPr/>
        </p:nvSpPr>
        <p:spPr>
          <a:xfrm rot="0">
            <a:off x="5693356" y="3956068"/>
            <a:ext cx="2095554" cy="4152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KINGSTON ENGINEERING COLLEGE</a:t>
            </a:r>
            <a:endParaRPr lang="zh-CN" altLang="en-US"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36" name="图片"/>
          <p:cNvPicPr>
            <a:picLocks noChangeAspect="1"/>
          </p:cNvPicPr>
          <p:nvPr/>
        </p:nvPicPr>
        <p:blipFill>
          <a:blip r:embed="rId2" cstate="print"/>
          <a:stretch>
            <a:fillRect/>
          </a:stretch>
        </p:blipFill>
        <p:spPr>
          <a:xfrm rot="0">
            <a:off x="1834749" y="1249149"/>
            <a:ext cx="1146741" cy="666201"/>
          </a:xfrm>
          <a:prstGeom prst="rect"/>
          <a:noFill/>
          <a:ln w="12700" cmpd="sng" cap="flat">
            <a:noFill/>
            <a:prstDash val="solid"/>
            <a:miter/>
          </a:ln>
        </p:spPr>
      </p:pic>
      <p:pic>
        <p:nvPicPr>
          <p:cNvPr id="37" name="图片" descr="A logo with people and map&#10;&#10;Description automatically generated"/>
          <p:cNvPicPr>
            <a:picLocks noChangeAspect="1"/>
          </p:cNvPicPr>
          <p:nvPr/>
        </p:nvPicPr>
        <p:blipFill>
          <a:blip r:embed="rId3" cstate="print"/>
          <a:stretch>
            <a:fillRect/>
          </a:stretch>
        </p:blipFill>
        <p:spPr>
          <a:xfrm rot="0">
            <a:off x="6461189" y="1211666"/>
            <a:ext cx="668564" cy="666202"/>
          </a:xfrm>
          <a:prstGeom prst="rect"/>
          <a:noFill/>
          <a:ln w="12700" cmpd="sng" cap="flat">
            <a:noFill/>
            <a:prstDash val="solid"/>
            <a:miter/>
          </a:ln>
        </p:spPr>
      </p:pic>
      <p:pic>
        <p:nvPicPr>
          <p:cNvPr id="38" name="图片" descr="A close up of a logo&#10;&#10;Description automatically generated"/>
          <p:cNvPicPr>
            <a:picLocks noChangeAspect="1"/>
          </p:cNvPicPr>
          <p:nvPr/>
        </p:nvPicPr>
        <p:blipFill>
          <a:blip r:embed="rId4" cstate="print"/>
          <a:stretch>
            <a:fillRect/>
          </a:stretch>
        </p:blipFill>
        <p:spPr>
          <a:xfrm rot="0">
            <a:off x="3927667" y="1286630"/>
            <a:ext cx="1587347" cy="516271"/>
          </a:xfrm>
          <a:prstGeom prst="rect"/>
          <a:noFill/>
          <a:ln w="12700" cmpd="sng" cap="flat">
            <a:noFill/>
            <a:prstDash val="solid"/>
            <a:miter/>
          </a:ln>
        </p:spPr>
      </p:pic>
    </p:spTree>
    <p:extLst>
      <p:ext uri="{BB962C8B-B14F-4D97-AF65-F5344CB8AC3E}">
        <p14:creationId xmlns:p14="http://schemas.microsoft.com/office/powerpoint/2010/main" val="543024590"/>
      </p:ext>
    </p:extLst>
  </p:cSld>
  <p:clrMapOvr>
    <a:masterClrMapping/>
  </p:clrMapOvr>
  <p:transition spd="slow" advTm="3590"/>
</p:sld>
</file>

<file path=ppt/slides/slide1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2"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Modelling &amp; Results</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103" name="直线"/>
          <p:cNvSpPr>
            <a:spLocks/>
          </p:cNvSpPr>
          <p:nvPr/>
        </p:nvSpPr>
        <p:spPr>
          <a:xfrm rot="0">
            <a:off x="0" y="4675910"/>
            <a:ext cx="9144000" cy="0"/>
          </a:xfrm>
          <a:prstGeom prst="line"/>
          <a:noFill/>
          <a:ln w="9525" cmpd="sng" cap="flat">
            <a:solidFill>
              <a:srgbClr val="BFBFBF"/>
            </a:solidFill>
            <a:prstDash val="solid"/>
            <a:round/>
          </a:ln>
        </p:spPr>
      </p:sp>
      <p:sp>
        <p:nvSpPr>
          <p:cNvPr id="104" name="矩形"/>
          <p:cNvSpPr>
            <a:spLocks/>
          </p:cNvSpPr>
          <p:nvPr/>
        </p:nvSpPr>
        <p:spPr>
          <a:xfrm rot="0">
            <a:off x="138652" y="4713110"/>
            <a:ext cx="8783892"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      Article:</a:t>
            </a: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"10 Best Practices for Developing a User-Friendly Booking App." UXDesign.io.</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05" name="矩形"/>
          <p:cNvSpPr>
            <a:spLocks/>
          </p:cNvSpPr>
          <p:nvPr/>
        </p:nvSpPr>
        <p:spPr>
          <a:xfrm rot="0">
            <a:off x="242888" y="1121569"/>
            <a:ext cx="8679656" cy="3348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Upon completion, the system will undergo rigorous testing to validate its performance, functionality, and security. This testing will include unit tests, integration tests, system tests, and user acceptance testing to identify and address any issues or bugs.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25399908"/>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8" name="文本框"/>
          <p:cNvSpPr>
            <a:spLocks noGrp="1"/>
          </p:cNvSpPr>
          <p:nvPr>
            <p:ph type="title"/>
          </p:nvPr>
        </p:nvSpPr>
        <p:spPr>
          <a:xfrm rot="0">
            <a:off x="155850" y="613141"/>
            <a:ext cx="8832300" cy="451933"/>
          </a:xfrm>
          <a:prstGeom prst="rect"/>
          <a:noFill/>
          <a:ln w="12700" cmpd="sng" cap="flat">
            <a:noFill/>
            <a:prstDash val="solid"/>
            <a:round/>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pitchFamily="0" charset="0"/>
              </a:rPr>
              <a:t>Homepage</a:t>
            </a:r>
            <a:endParaRPr lang="zh-CN" altLang="en-US" sz="2400" b="0" i="0" u="none" strike="noStrike" kern="0" cap="none" spc="0" baseline="0">
              <a:solidFill>
                <a:srgbClr val="000000"/>
              </a:solidFill>
              <a:latin typeface="Arial" pitchFamily="0" charset="0"/>
              <a:ea typeface="Arial" pitchFamily="0" charset="0"/>
              <a:cs typeface="Lucida Sans" pitchFamily="0" charset="0"/>
            </a:endParaRPr>
          </a:p>
        </p:txBody>
      </p:sp>
      <p:pic>
        <p:nvPicPr>
          <p:cNvPr id="119" name="图片"/>
          <p:cNvPicPr>
            <a:picLocks noChangeAspect="1"/>
          </p:cNvPicPr>
          <p:nvPr/>
        </p:nvPicPr>
        <p:blipFill>
          <a:blip r:embed="rId1" cstate="print"/>
          <a:srcRect t="11255"/>
          <a:stretch>
            <a:fillRect/>
          </a:stretch>
        </p:blipFill>
        <p:spPr>
          <a:xfrm rot="0">
            <a:off x="0" y="1523976"/>
            <a:ext cx="9144000" cy="3618268"/>
          </a:xfrm>
          <a:prstGeom prst="rect"/>
          <a:noFill/>
          <a:ln w="12700" cmpd="sng" cap="flat">
            <a:noFill/>
            <a:prstDash val="solid"/>
            <a:miter/>
          </a:ln>
        </p:spPr>
      </p:pic>
      <p:sp>
        <p:nvSpPr>
          <p:cNvPr id="120" name="文本框"/>
          <p:cNvSpPr>
            <a:spLocks noGrp="1" noChangeAspect="1"/>
          </p:cNvSpPr>
          <p:nvPr>
            <p:ph type="body" idx="1"/>
          </p:nvPr>
        </p:nvSpPr>
        <p:spPr>
          <a:xfrm rot="0">
            <a:off x="311150" y="1389063"/>
            <a:ext cx="8697913" cy="3179761"/>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pitchFamily="0" charset="0"/>
              <a:buChar char="●"/>
            </a:pPr>
            <a:endParaRPr lang="zh-CN" altLang="en-US" sz="1200" b="0" i="0" u="none" strike="noStrike" kern="0" cap="none" spc="0" baseline="0">
              <a:solidFill>
                <a:srgbClr val="000000"/>
              </a:solidFill>
              <a:latin typeface="Arial" pitchFamily="0" charset="0"/>
              <a:ea typeface="Arial" pitchFamily="0" charset="0"/>
              <a:cs typeface="Lucida Sans" pitchFamily="0" charset="0"/>
            </a:endParaRPr>
          </a:p>
        </p:txBody>
      </p:sp>
    </p:spTree>
    <p:extLst>
      <p:ext uri="{BB962C8B-B14F-4D97-AF65-F5344CB8AC3E}">
        <p14:creationId xmlns:p14="http://schemas.microsoft.com/office/powerpoint/2010/main" val="1064261703"/>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2" name="文本框"/>
          <p:cNvSpPr>
            <a:spLocks noGrp="1"/>
          </p:cNvSpPr>
          <p:nvPr>
            <p:ph type="title"/>
          </p:nvPr>
        </p:nvSpPr>
        <p:spPr>
          <a:xfrm rot="0">
            <a:off x="628560" y="601132"/>
            <a:ext cx="7886430" cy="666516"/>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pitchFamily="0" charset="0"/>
              </a:rPr>
              <a:t>About-Us-Page</a:t>
            </a:r>
            <a:endParaRPr lang="zh-CN" altLang="en-US" sz="1400" b="1" i="0" u="none" strike="noStrike" kern="0" cap="none" spc="0" baseline="0">
              <a:solidFill>
                <a:srgbClr val="000000"/>
              </a:solidFill>
              <a:latin typeface="Arial" pitchFamily="0" charset="0"/>
              <a:ea typeface="Arial" pitchFamily="0" charset="0"/>
              <a:cs typeface="Lucida Sans" pitchFamily="0" charset="0"/>
            </a:endParaRPr>
          </a:p>
        </p:txBody>
      </p:sp>
      <p:pic>
        <p:nvPicPr>
          <p:cNvPr id="133" name="图片"/>
          <p:cNvPicPr>
            <a:picLocks noChangeAspect="1"/>
          </p:cNvPicPr>
          <p:nvPr/>
        </p:nvPicPr>
        <p:blipFill>
          <a:blip r:embed="rId1" cstate="print"/>
          <a:srcRect t="10787"/>
          <a:stretch>
            <a:fillRect/>
          </a:stretch>
        </p:blipFill>
        <p:spPr>
          <a:xfrm rot="0">
            <a:off x="0" y="1676373"/>
            <a:ext cx="9144000" cy="3465870"/>
          </a:xfrm>
          <a:prstGeom prst="rect"/>
          <a:noFill/>
          <a:ln w="12700" cmpd="sng" cap="flat">
            <a:noFill/>
            <a:prstDash val="solid"/>
            <a:miter/>
          </a:ln>
        </p:spPr>
      </p:pic>
    </p:spTree>
    <p:extLst>
      <p:ext uri="{BB962C8B-B14F-4D97-AF65-F5344CB8AC3E}">
        <p14:creationId xmlns:p14="http://schemas.microsoft.com/office/powerpoint/2010/main" val="707982837"/>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4" name="文本框"/>
          <p:cNvSpPr>
            <a:spLocks noGrp="1"/>
          </p:cNvSpPr>
          <p:nvPr>
            <p:ph type="title"/>
          </p:nvPr>
        </p:nvSpPr>
        <p:spPr>
          <a:xfrm rot="0">
            <a:off x="628560" y="634999"/>
            <a:ext cx="7886430" cy="632649"/>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pitchFamily="0" charset="0"/>
              </a:rPr>
              <a:t>Service-Page</a:t>
            </a:r>
            <a:endParaRPr lang="zh-CN" altLang="en-US" sz="1400" b="1" i="0" u="none" strike="noStrike" kern="0" cap="none" spc="0" baseline="0">
              <a:solidFill>
                <a:srgbClr val="000000"/>
              </a:solidFill>
              <a:latin typeface="Arial" pitchFamily="0" charset="0"/>
              <a:ea typeface="Arial" pitchFamily="0" charset="0"/>
              <a:cs typeface="Lucida Sans" pitchFamily="0" charset="0"/>
            </a:endParaRPr>
          </a:p>
        </p:txBody>
      </p:sp>
      <p:pic>
        <p:nvPicPr>
          <p:cNvPr id="135" name="图片"/>
          <p:cNvPicPr>
            <a:picLocks noChangeAspect="1"/>
          </p:cNvPicPr>
          <p:nvPr/>
        </p:nvPicPr>
        <p:blipFill>
          <a:blip r:embed="rId1" cstate="print"/>
          <a:srcRect t="11806"/>
          <a:stretch>
            <a:fillRect/>
          </a:stretch>
        </p:blipFill>
        <p:spPr>
          <a:xfrm rot="0">
            <a:off x="0" y="1727173"/>
            <a:ext cx="4396790" cy="3415071"/>
          </a:xfrm>
          <a:prstGeom prst="rect"/>
          <a:noFill/>
          <a:ln w="12700" cmpd="sng" cap="flat">
            <a:noFill/>
            <a:prstDash val="solid"/>
            <a:miter/>
          </a:ln>
        </p:spPr>
      </p:pic>
      <p:pic>
        <p:nvPicPr>
          <p:cNvPr id="136" name="图片"/>
          <p:cNvPicPr>
            <a:picLocks noChangeAspect="1"/>
          </p:cNvPicPr>
          <p:nvPr/>
        </p:nvPicPr>
        <p:blipFill>
          <a:blip r:embed="rId2" cstate="print"/>
          <a:srcRect t="10168"/>
          <a:stretch>
            <a:fillRect/>
          </a:stretch>
        </p:blipFill>
        <p:spPr>
          <a:xfrm rot="0">
            <a:off x="4453054" y="1661637"/>
            <a:ext cx="4690946" cy="3480605"/>
          </a:xfrm>
          <a:prstGeom prst="rect"/>
          <a:noFill/>
          <a:ln w="12700" cmpd="sng" cap="flat">
            <a:noFill/>
            <a:prstDash val="solid"/>
            <a:miter/>
          </a:ln>
        </p:spPr>
      </p:pic>
    </p:spTree>
    <p:extLst>
      <p:ext uri="{BB962C8B-B14F-4D97-AF65-F5344CB8AC3E}">
        <p14:creationId xmlns:p14="http://schemas.microsoft.com/office/powerpoint/2010/main" val="1101479895"/>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7" name="文本框"/>
          <p:cNvSpPr>
            <a:spLocks noGrp="1"/>
          </p:cNvSpPr>
          <p:nvPr>
            <p:ph type="title"/>
          </p:nvPr>
        </p:nvSpPr>
        <p:spPr>
          <a:xfrm rot="0">
            <a:off x="628560" y="643466"/>
            <a:ext cx="7886430" cy="6241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pitchFamily="0" charset="0"/>
              </a:rPr>
              <a:t>Departments-Page</a:t>
            </a:r>
            <a:endParaRPr lang="zh-CN" altLang="en-US" sz="1400" b="1" i="0" u="none" strike="noStrike" kern="0" cap="none" spc="0" baseline="0">
              <a:solidFill>
                <a:srgbClr val="000000"/>
              </a:solidFill>
              <a:latin typeface="Arial" pitchFamily="0" charset="0"/>
              <a:ea typeface="Arial" pitchFamily="0" charset="0"/>
              <a:cs typeface="Lucida Sans" pitchFamily="0" charset="0"/>
            </a:endParaRPr>
          </a:p>
        </p:txBody>
      </p:sp>
      <p:pic>
        <p:nvPicPr>
          <p:cNvPr id="138" name="图片"/>
          <p:cNvPicPr>
            <a:picLocks noChangeAspect="1"/>
          </p:cNvPicPr>
          <p:nvPr/>
        </p:nvPicPr>
        <p:blipFill>
          <a:blip r:embed="rId1" cstate="print"/>
          <a:srcRect t="11402"/>
          <a:stretch>
            <a:fillRect/>
          </a:stretch>
        </p:blipFill>
        <p:spPr>
          <a:xfrm rot="0">
            <a:off x="0" y="1587475"/>
            <a:ext cx="9144000" cy="3554767"/>
          </a:xfrm>
          <a:prstGeom prst="rect"/>
          <a:noFill/>
          <a:ln w="12700" cmpd="sng" cap="flat">
            <a:noFill/>
            <a:prstDash val="solid"/>
            <a:miter/>
          </a:ln>
        </p:spPr>
      </p:pic>
    </p:spTree>
    <p:extLst>
      <p:ext uri="{BB962C8B-B14F-4D97-AF65-F5344CB8AC3E}">
        <p14:creationId xmlns:p14="http://schemas.microsoft.com/office/powerpoint/2010/main" val="1657445304"/>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9"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pitchFamily="0" charset="0"/>
              </a:rPr>
              <a:t>Blog-Page</a:t>
            </a:r>
            <a:endParaRPr lang="zh-CN" altLang="en-US" sz="1400" b="1" i="0" u="none" strike="noStrike" kern="0" cap="none" spc="0" baseline="0">
              <a:solidFill>
                <a:srgbClr val="000000"/>
              </a:solidFill>
              <a:latin typeface="Arial" pitchFamily="0" charset="0"/>
              <a:ea typeface="Arial" pitchFamily="0" charset="0"/>
              <a:cs typeface="Lucida Sans" pitchFamily="0" charset="0"/>
            </a:endParaRPr>
          </a:p>
        </p:txBody>
      </p:sp>
      <p:pic>
        <p:nvPicPr>
          <p:cNvPr id="140" name="图片"/>
          <p:cNvPicPr>
            <a:picLocks noChangeAspect="1"/>
          </p:cNvPicPr>
          <p:nvPr/>
        </p:nvPicPr>
        <p:blipFill>
          <a:blip r:embed="rId1" cstate="print"/>
          <a:srcRect t="10700"/>
          <a:stretch>
            <a:fillRect/>
          </a:stretch>
        </p:blipFill>
        <p:spPr>
          <a:xfrm rot="0">
            <a:off x="33451" y="1663674"/>
            <a:ext cx="9144000" cy="3459982"/>
          </a:xfrm>
          <a:prstGeom prst="rect"/>
          <a:noFill/>
          <a:ln w="12700" cmpd="sng" cap="flat">
            <a:noFill/>
            <a:prstDash val="solid"/>
            <a:miter/>
          </a:ln>
        </p:spPr>
      </p:pic>
    </p:spTree>
    <p:extLst>
      <p:ext uri="{BB962C8B-B14F-4D97-AF65-F5344CB8AC3E}">
        <p14:creationId xmlns:p14="http://schemas.microsoft.com/office/powerpoint/2010/main" val="1993980924"/>
      </p:ext>
    </p:extLst>
  </p:cSld>
  <p:clrMapOvr>
    <a:masterClrMapping/>
  </p:clrMapOvr>
</p:sld>
</file>

<file path=ppt/slides/slide1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1" name="文本框"/>
          <p:cNvSpPr>
            <a:spLocks noGrp="1"/>
          </p:cNvSpPr>
          <p:nvPr>
            <p:ph type="title"/>
          </p:nvPr>
        </p:nvSpPr>
        <p:spPr>
          <a:xfrm rot="0">
            <a:off x="215052" y="719666"/>
            <a:ext cx="8421857" cy="547983"/>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Future </a:t>
            </a:r>
            <a:r>
              <a:rPr lang="en-US" altLang="zh-CN" sz="1600" b="1" i="0" u="none" strike="noStrike" kern="0" cap="none" spc="0" baseline="0">
                <a:solidFill>
                  <a:srgbClr val="213163"/>
                </a:solidFill>
                <a:latin typeface="Arial" pitchFamily="0" charset="0"/>
                <a:ea typeface="Arial" pitchFamily="0" charset="0"/>
                <a:cs typeface="Lucida Sans" pitchFamily="0" charset="0"/>
              </a:rPr>
              <a:t>Enhancements</a:t>
            </a:r>
            <a:r>
              <a:rPr lang="en-US" altLang="zh-CN" sz="1600" b="1" i="0" u="none" strike="noStrike" kern="0" cap="none" spc="0" baseline="0">
                <a:solidFill>
                  <a:srgbClr val="374151"/>
                </a:solidFill>
                <a:latin typeface="Arial" pitchFamily="0" charset="0"/>
                <a:ea typeface="Arial" pitchFamily="0" charset="0"/>
                <a:cs typeface="Times New Roman" pitchFamily="0" charset="0"/>
              </a:rPr>
              <a:t>:</a:t>
            </a:r>
            <a:br>
              <a:rPr lang="zh-CN" altLang="en-US" sz="1400" b="0" i="0" u="none" strike="noStrike" kern="0" cap="none" spc="0" baseline="0">
                <a:solidFill>
                  <a:srgbClr val="374151"/>
                </a:solidFill>
                <a:latin typeface="Söhne" pitchFamily="0" charset="0"/>
                <a:ea typeface="Arial" pitchFamily="0" charset="0"/>
                <a:cs typeface="Lucida Sans" pitchFamily="0" charset="0"/>
              </a:rPr>
            </a:br>
            <a:endParaRPr lang="zh-CN" altLang="en-US" sz="1400" b="0" i="0" u="none" strike="noStrike" kern="0" cap="none" spc="0" baseline="0">
              <a:solidFill>
                <a:srgbClr val="000000"/>
              </a:solidFill>
              <a:latin typeface="Arial" pitchFamily="0" charset="0"/>
              <a:ea typeface="Arial" pitchFamily="0" charset="0"/>
              <a:cs typeface="Lucida Sans" pitchFamily="0" charset="0"/>
            </a:endParaRPr>
          </a:p>
        </p:txBody>
      </p:sp>
      <p:sp>
        <p:nvSpPr>
          <p:cNvPr id="142" name="矩形"/>
          <p:cNvSpPr>
            <a:spLocks/>
          </p:cNvSpPr>
          <p:nvPr/>
        </p:nvSpPr>
        <p:spPr>
          <a:xfrm rot="0">
            <a:off x="215052" y="1050131"/>
            <a:ext cx="8871797" cy="37109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Future enhancements for the bus reservation system could focus on further improving the user experience, expanding functionality, and enhancing system performance. Some potential areas for enhancement include:</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Mobile Application Development: Developing dedicated mobile applications for iOS and Android platforms would provide users with greater convenience and accessibility, allowing them to book and manage bus reservations on the go.</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Integration with Payment Gateways: Adding support for additional payment gateways and digital wallets would offer users more flexibility in payment options and streamline the booking process.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Real-time Tracking and Alerts: Implementing real-time bus tracking using GPS technology would enable passengers to track their bus's location and receive alerts for delays, ensuring a more reliable and transparent travel experience.</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Personalized Recommendations: Utilizing data analytics and machine learning algorithms to analyze user preferences and booking history could enable the system to provide personalized recommendations for routes, schedules, and promotions tailored to individual users.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Enhanced Security Features: Implementing advanced security measures such as two-factor authentication, encrypted communication channels, and regular security audits would strengthen the system's resilience against cyber threats and protect user data.</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Customer Support Integration: Integrating live chat support or chatbots into the system would provide users with immediate assistance and guidance throughout the booking process, improving customer satisfaction and retention.</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Social Media Integration: Adding social media integration features would enable users to share their travel experiences, reviews, and recommendations with their social networks, promoting user engagement and brand awareness.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By continuously exploring and implementing these enhancements, the bus reservation system can stay competitive in the market, attract more users, and provide a superior booking experience that meets the evolving needs of passengers.</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063014649"/>
      </p:ext>
    </p:extLst>
  </p:cSld>
  <p:clrMapOvr>
    <a:masterClrMapping/>
  </p:clrMapOvr>
</p:sld>
</file>

<file path=ppt/slides/slide1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3"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Conclusion</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144" name="直线"/>
          <p:cNvSpPr>
            <a:spLocks/>
          </p:cNvSpPr>
          <p:nvPr/>
        </p:nvSpPr>
        <p:spPr>
          <a:xfrm rot="0">
            <a:off x="0" y="4675910"/>
            <a:ext cx="9144000" cy="0"/>
          </a:xfrm>
          <a:prstGeom prst="line"/>
          <a:noFill/>
          <a:ln w="9525" cmpd="sng" cap="flat">
            <a:solidFill>
              <a:srgbClr val="BFBFBF"/>
            </a:solidFill>
            <a:prstDash val="solid"/>
            <a:round/>
          </a:ln>
        </p:spPr>
      </p:sp>
      <p:sp>
        <p:nvSpPr>
          <p:cNvPr id="145" name="矩形"/>
          <p:cNvSpPr>
            <a:spLocks/>
          </p:cNvSpPr>
          <p:nvPr/>
        </p:nvSpPr>
        <p:spPr>
          <a:xfrm rot="0">
            <a:off x="138652" y="4713110"/>
            <a:ext cx="70716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46" name="矩形"/>
          <p:cNvSpPr>
            <a:spLocks/>
          </p:cNvSpPr>
          <p:nvPr/>
        </p:nvSpPr>
        <p:spPr>
          <a:xfrm rot="0">
            <a:off x="250031" y="1064419"/>
            <a:ext cx="8729663" cy="331088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652817225"/>
      </p:ext>
    </p:extLst>
  </p:cSld>
  <p:clrMapOvr>
    <a:masterClrMapping/>
  </p:clrMapOvr>
</p:sld>
</file>

<file path=ppt/slides/slide1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1" name="文本框"/>
          <p:cNvSpPr>
            <a:spLocks noGrp="1"/>
          </p:cNvSpPr>
          <p:nvPr>
            <p:ph type="title"/>
          </p:nvPr>
        </p:nvSpPr>
        <p:spPr>
          <a:xfrm rot="0">
            <a:off x="3504528" y="2334505"/>
            <a:ext cx="2149019" cy="460374"/>
          </a:xfrm>
          <a:prstGeom prst="rect"/>
          <a:noFill/>
          <a:ln w="12700" cmpd="sng" cap="flat">
            <a:noFill/>
            <a:prstDash val="solid"/>
            <a:miter/>
          </a:ln>
        </p:spPr>
        <p:txBody>
          <a:bodyPr vert="horz" wrap="square" lIns="0" tIns="12700" rIns="0" bIns="0" anchor="t" anchorCtr="0">
            <a:prstTxWarp prst="textNoShape"/>
            <a:spAutoFit/>
          </a:bodyPr>
          <a:lstStyle/>
          <a:p>
            <a:pPr marL="12700" indent="0" algn="l">
              <a:lnSpc>
                <a:spcPct val="100000"/>
              </a:lnSpc>
              <a:spcBef>
                <a:spcPts val="100"/>
              </a:spcBef>
              <a:spcAft>
                <a:spcPts val="0"/>
              </a:spcAft>
              <a:buNone/>
            </a:pPr>
            <a:r>
              <a:rPr lang="en-US" altLang="zh-CN" sz="3000" b="1" i="0" u="none" strike="noStrike" kern="0" cap="none" spc="-5" baseline="0">
                <a:solidFill>
                  <a:srgbClr val="223366"/>
                </a:solidFill>
                <a:latin typeface="Arial MT" pitchFamily="0" charset="0"/>
                <a:ea typeface="Arial" pitchFamily="0" charset="0"/>
                <a:cs typeface="Arial MT" pitchFamily="0" charset="0"/>
              </a:rPr>
              <a:t>Thank You!</a:t>
            </a:r>
            <a:endParaRPr lang="zh-CN" altLang="en-US" sz="3000" b="1" i="0" u="none" strike="noStrike" kern="0" cap="none" spc="-5" baseline="0">
              <a:solidFill>
                <a:srgbClr val="223366"/>
              </a:solidFill>
              <a:latin typeface="Arial MT" pitchFamily="0" charset="0"/>
              <a:ea typeface="Arial" pitchFamily="0" charset="0"/>
              <a:cs typeface="Arial MT" pitchFamily="0" charset="0"/>
            </a:endParaRPr>
          </a:p>
        </p:txBody>
      </p:sp>
    </p:spTree>
    <p:extLst>
      <p:ext uri="{BB962C8B-B14F-4D97-AF65-F5344CB8AC3E}">
        <p14:creationId xmlns:p14="http://schemas.microsoft.com/office/powerpoint/2010/main" val="1800915800"/>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pic>
        <p:nvPicPr>
          <p:cNvPr id="50" name="图片" descr="A blue and white rectangle with a white border&#10;&#10;Description automatically generated"/>
          <p:cNvPicPr>
            <a:picLocks noChangeAspect="1"/>
          </p:cNvPicPr>
          <p:nvPr/>
        </p:nvPicPr>
        <p:blipFill>
          <a:blip r:embed="rId1" cstate="print"/>
          <a:stretch>
            <a:fillRect/>
          </a:stretch>
        </p:blipFill>
        <p:spPr>
          <a:xfrm rot="0">
            <a:off x="0" y="0"/>
            <a:ext cx="9144000" cy="5143500"/>
          </a:xfrm>
          <a:prstGeom prst="rect"/>
          <a:noFill/>
          <a:ln w="12700" cmpd="sng" cap="flat">
            <a:noFill/>
            <a:prstDash val="solid"/>
            <a:miter/>
          </a:ln>
        </p:spPr>
      </p:pic>
      <p:sp>
        <p:nvSpPr>
          <p:cNvPr id="51" name="矩形"/>
          <p:cNvSpPr>
            <a:spLocks/>
          </p:cNvSpPr>
          <p:nvPr/>
        </p:nvSpPr>
        <p:spPr>
          <a:xfrm rot="0">
            <a:off x="2422762" y="970065"/>
            <a:ext cx="4283236" cy="499110"/>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3930"/>
              </a:lnSpc>
              <a:spcBef>
                <a:spcPts val="0"/>
              </a:spcBef>
              <a:spcAft>
                <a:spcPts val="0"/>
              </a:spcAft>
              <a:buNone/>
            </a:pPr>
            <a:r>
              <a:rPr lang="en-US" altLang="zh-CN" sz="2000" b="1" i="0" u="none" strike="noStrike" kern="1200" cap="none" spc="0" baseline="0">
                <a:solidFill>
                  <a:srgbClr val="213164"/>
                </a:solidFill>
                <a:latin typeface="Arial" pitchFamily="0" charset="0"/>
                <a:ea typeface="宋体" pitchFamily="0" charset="0"/>
                <a:cs typeface="Arial" pitchFamily="0" charset="0"/>
                <a:sym typeface="Arial" pitchFamily="0" charset="0"/>
              </a:rPr>
              <a:t>CAPSTONE PROJECT SHOWCASE</a:t>
            </a:r>
            <a:endParaRPr lang="zh-CN" altLang="en-US" sz="2000" b="1" i="0" u="none" strike="noStrike" kern="1200" cap="none" spc="0" baseline="0">
              <a:solidFill>
                <a:srgbClr val="213164"/>
              </a:solidFill>
              <a:latin typeface="Arial" pitchFamily="0" charset="0"/>
              <a:ea typeface="宋体" pitchFamily="0" charset="0"/>
              <a:cs typeface="Arial" pitchFamily="0" charset="0"/>
              <a:sym typeface="Arial" pitchFamily="0" charset="0"/>
            </a:endParaRPr>
          </a:p>
        </p:txBody>
      </p:sp>
      <p:sp>
        <p:nvSpPr>
          <p:cNvPr id="52" name="圆角矩形"/>
          <p:cNvSpPr>
            <a:spLocks/>
          </p:cNvSpPr>
          <p:nvPr/>
        </p:nvSpPr>
        <p:spPr>
          <a:xfrm rot="0">
            <a:off x="956309" y="3037840"/>
            <a:ext cx="7227570" cy="530626"/>
          </a:xfrm>
          <a:prstGeom prst="roundRect">
            <a:avLst>
              <a:gd name="adj" fmla="val 16666"/>
            </a:avLst>
          </a:prstGeom>
          <a:solidFill>
            <a:srgbClr val="DFDDFB"/>
          </a:solidFill>
          <a:ln w="25400" cmpd="sng" cap="flat">
            <a:solidFill>
              <a:srgbClr val="DFDDFB"/>
            </a:solidFill>
            <a:prstDash val="solid"/>
            <a:round/>
          </a:ln>
        </p:spPr>
      </p:sp>
      <p:sp>
        <p:nvSpPr>
          <p:cNvPr id="53" name="矩形"/>
          <p:cNvSpPr>
            <a:spLocks/>
          </p:cNvSpPr>
          <p:nvPr/>
        </p:nvSpPr>
        <p:spPr>
          <a:xfrm rot="0">
            <a:off x="1571630" y="3183633"/>
            <a:ext cx="5839143"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tx1"/>
                </a:solidFill>
                <a:latin typeface="Arial" pitchFamily="0" charset="0"/>
                <a:ea typeface="宋体" pitchFamily="0" charset="0"/>
                <a:cs typeface="Arial" pitchFamily="0" charset="0"/>
                <a:sym typeface="Arial" pitchFamily="0" charset="0"/>
              </a:rPr>
              <a:t>Building Bus Reservation System using Python and Django</a:t>
            </a:r>
            <a:endParaRPr lang="zh-CN" altLang="en-US" sz="1600" b="0" i="0" u="none" strike="noStrike" kern="1200" cap="none" spc="0" baseline="0">
              <a:solidFill>
                <a:schemeClr val="tx1"/>
              </a:solidFill>
              <a:latin typeface="Arial" pitchFamily="0" charset="0"/>
              <a:ea typeface="宋体" pitchFamily="0" charset="0"/>
              <a:cs typeface="Poppins" pitchFamily="0" charset="0"/>
              <a:sym typeface="Arial" pitchFamily="0" charset="0"/>
            </a:endParaRPr>
          </a:p>
        </p:txBody>
      </p:sp>
      <p:sp>
        <p:nvSpPr>
          <p:cNvPr id="54" name="矩形"/>
          <p:cNvSpPr>
            <a:spLocks/>
          </p:cNvSpPr>
          <p:nvPr/>
        </p:nvSpPr>
        <p:spPr>
          <a:xfrm rot="0">
            <a:off x="3872230" y="2704571"/>
            <a:ext cx="1399540"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bg1"/>
                </a:solidFill>
                <a:latin typeface="Arial" pitchFamily="0" charset="0"/>
                <a:ea typeface="宋体" pitchFamily="0" charset="0"/>
                <a:cs typeface="Arial" pitchFamily="0" charset="0"/>
                <a:sym typeface="Arial" pitchFamily="0" charset="0"/>
              </a:rPr>
              <a:t>Project Title</a:t>
            </a:r>
            <a:endParaRPr lang="zh-CN" altLang="en-US" sz="1600" b="1"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
        <p:nvSpPr>
          <p:cNvPr id="55" name="矩形"/>
          <p:cNvSpPr>
            <a:spLocks/>
          </p:cNvSpPr>
          <p:nvPr/>
        </p:nvSpPr>
        <p:spPr>
          <a:xfrm rot="0">
            <a:off x="1276812" y="4029973"/>
            <a:ext cx="6590374" cy="512319"/>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Abstract | Problem Statement | Project Overview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 Proposed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Solution </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Technology Used</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 Modelling &amp; Results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 Conclusion </a:t>
            </a:r>
            <a:endParaRPr lang="zh-CN" altLang="en-US" sz="1600" b="0"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Tree>
    <p:extLst>
      <p:ext uri="{BB962C8B-B14F-4D97-AF65-F5344CB8AC3E}">
        <p14:creationId xmlns:p14="http://schemas.microsoft.com/office/powerpoint/2010/main" val="1126000778"/>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Abstract</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59" name="直线"/>
          <p:cNvSpPr>
            <a:spLocks/>
          </p:cNvSpPr>
          <p:nvPr/>
        </p:nvSpPr>
        <p:spPr>
          <a:xfrm rot="0">
            <a:off x="0" y="4675910"/>
            <a:ext cx="9144000" cy="0"/>
          </a:xfrm>
          <a:prstGeom prst="line"/>
          <a:noFill/>
          <a:ln w="9525" cmpd="sng" cap="flat">
            <a:solidFill>
              <a:srgbClr val="BFBFBF"/>
            </a:solidFill>
            <a:prstDash val="solid"/>
            <a:round/>
          </a:ln>
        </p:spPr>
      </p:sp>
      <p:sp>
        <p:nvSpPr>
          <p:cNvPr id="60" name="矩形"/>
          <p:cNvSpPr>
            <a:spLocks/>
          </p:cNvSpPr>
          <p:nvPr/>
        </p:nvSpPr>
        <p:spPr>
          <a:xfrm rot="0">
            <a:off x="138651" y="4713110"/>
            <a:ext cx="8847951"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61" name="矩形"/>
          <p:cNvSpPr>
            <a:spLocks/>
          </p:cNvSpPr>
          <p:nvPr/>
        </p:nvSpPr>
        <p:spPr>
          <a:xfrm rot="0">
            <a:off x="217357" y="1086787"/>
            <a:ext cx="8769246" cy="31680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827165273"/>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4"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Problem Statement</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65" name="直线"/>
          <p:cNvSpPr>
            <a:spLocks/>
          </p:cNvSpPr>
          <p:nvPr/>
        </p:nvSpPr>
        <p:spPr>
          <a:xfrm rot="0">
            <a:off x="0" y="4675910"/>
            <a:ext cx="9144000" cy="0"/>
          </a:xfrm>
          <a:prstGeom prst="line"/>
          <a:noFill/>
          <a:ln w="9525" cmpd="sng" cap="flat">
            <a:solidFill>
              <a:srgbClr val="BFBFBF"/>
            </a:solidFill>
            <a:prstDash val="solid"/>
            <a:round/>
          </a:ln>
        </p:spPr>
      </p:sp>
      <p:sp>
        <p:nvSpPr>
          <p:cNvPr id="66" name="矩形"/>
          <p:cNvSpPr>
            <a:spLocks/>
          </p:cNvSpPr>
          <p:nvPr/>
        </p:nvSpPr>
        <p:spPr>
          <a:xfrm rot="0">
            <a:off x="138652" y="4713110"/>
            <a:ext cx="70716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67" name="矩形"/>
          <p:cNvSpPr>
            <a:spLocks/>
          </p:cNvSpPr>
          <p:nvPr/>
        </p:nvSpPr>
        <p:spPr>
          <a:xfrm rot="0">
            <a:off x="232348" y="1124262"/>
            <a:ext cx="8746760" cy="29870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Ultimately, the goal is to revolutionize the bus reservation industry by harnessing the power of technology to create a seamless and user-centric booking platform that meets the needs of modern travelers.</a:t>
            </a: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60673836"/>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0"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Project Overview</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71" name="直线"/>
          <p:cNvSpPr>
            <a:spLocks/>
          </p:cNvSpPr>
          <p:nvPr/>
        </p:nvSpPr>
        <p:spPr>
          <a:xfrm rot="0">
            <a:off x="0" y="4675910"/>
            <a:ext cx="9144000" cy="0"/>
          </a:xfrm>
          <a:prstGeom prst="line"/>
          <a:noFill/>
          <a:ln w="9525" cmpd="sng" cap="flat">
            <a:solidFill>
              <a:srgbClr val="BFBFBF"/>
            </a:solidFill>
            <a:prstDash val="solid"/>
            <a:round/>
          </a:ln>
        </p:spPr>
      </p:sp>
      <p:sp>
        <p:nvSpPr>
          <p:cNvPr id="72" name="矩形"/>
          <p:cNvSpPr>
            <a:spLocks/>
          </p:cNvSpPr>
          <p:nvPr/>
        </p:nvSpPr>
        <p:spPr>
          <a:xfrm rot="0">
            <a:off x="138652" y="4713110"/>
            <a:ext cx="70716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73" name="矩形"/>
          <p:cNvSpPr>
            <a:spLocks/>
          </p:cNvSpPr>
          <p:nvPr/>
        </p:nvSpPr>
        <p:spPr>
          <a:xfrm rot="0">
            <a:off x="247338" y="1079292"/>
            <a:ext cx="8821711" cy="3559403"/>
          </a:xfrm>
          <a:prstGeom prst="rect"/>
          <a:noFill/>
          <a:ln w="12700" cmpd="sng" cap="flat">
            <a:noFill/>
            <a:prstDash val="solid"/>
            <a:miter/>
          </a:ln>
        </p:spPr>
      </p:sp>
      <p:sp>
        <p:nvSpPr>
          <p:cNvPr id="74" name="矩形"/>
          <p:cNvSpPr>
            <a:spLocks/>
          </p:cNvSpPr>
          <p:nvPr/>
        </p:nvSpPr>
        <p:spPr>
          <a:xfrm rot="0">
            <a:off x="247338" y="1079292"/>
            <a:ext cx="8649324" cy="3529964"/>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Furthermore, the project will focus on ensuring the security and reliability of payment transactions, adhering to industry standards and best practices. It will also include features to handle cancellations and refunds, as well as provide customer support services.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Overall, the bus reservation system aims to revolutionize the industry by leveraging technology to create a seamless and efficient booking platform that meets the needs of modern travelers.</a:t>
            </a: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93778058"/>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7"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Proposed Solution</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78" name="矩形"/>
          <p:cNvSpPr>
            <a:spLocks/>
          </p:cNvSpPr>
          <p:nvPr/>
        </p:nvSpPr>
        <p:spPr>
          <a:xfrm rot="0">
            <a:off x="138533" y="1102220"/>
            <a:ext cx="8866934" cy="40576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50000"/>
              </a:lnSpc>
              <a:spcBef>
                <a:spcPts val="0"/>
              </a:spcBef>
              <a:spcAft>
                <a:spcPts val="0"/>
              </a:spcAft>
              <a:buNone/>
            </a:pPr>
            <a:r>
              <a:rPr lang="en-US" altLang="zh-CN"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rPr>
              <a:t>.</a:t>
            </a:r>
            <a:endParaRPr lang="zh-CN" altLang="en-US"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p:txBody>
      </p:sp>
      <p:sp>
        <p:nvSpPr>
          <p:cNvPr id="79" name="直线"/>
          <p:cNvSpPr>
            <a:spLocks/>
          </p:cNvSpPr>
          <p:nvPr/>
        </p:nvSpPr>
        <p:spPr>
          <a:xfrm rot="0">
            <a:off x="0" y="4675910"/>
            <a:ext cx="9144000" cy="0"/>
          </a:xfrm>
          <a:prstGeom prst="line"/>
          <a:noFill/>
          <a:ln w="9525" cmpd="sng" cap="flat">
            <a:solidFill>
              <a:srgbClr val="BFBFBF"/>
            </a:solidFill>
            <a:prstDash val="solid"/>
            <a:round/>
          </a:ln>
        </p:spPr>
      </p:sp>
      <p:sp>
        <p:nvSpPr>
          <p:cNvPr id="80" name="矩形"/>
          <p:cNvSpPr>
            <a:spLocks/>
          </p:cNvSpPr>
          <p:nvPr/>
        </p:nvSpPr>
        <p:spPr>
          <a:xfrm rot="0">
            <a:off x="138652" y="4713110"/>
            <a:ext cx="769089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   </a:t>
            </a: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Brown, M. (2018). "Designing User-Centric Travel Applications." O'Reilly Media.</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81" name="矩形"/>
          <p:cNvSpPr>
            <a:spLocks/>
          </p:cNvSpPr>
          <p:nvPr/>
        </p:nvSpPr>
        <p:spPr>
          <a:xfrm rot="0">
            <a:off x="235744" y="1102220"/>
            <a:ext cx="8686800" cy="3348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Key Features: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User-Friendly Interface:</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buses or last-minute cancellations.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Comprehensive Route Management:</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985548367"/>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4" name="矩形"/>
          <p:cNvSpPr>
            <a:spLocks/>
          </p:cNvSpPr>
          <p:nvPr/>
        </p:nvSpPr>
        <p:spPr>
          <a:xfrm rot="0">
            <a:off x="457200" y="752832"/>
            <a:ext cx="8017933" cy="720089"/>
          </a:xfrm>
          <a:prstGeom prst="rect"/>
          <a:noFill/>
          <a:ln w="12700" cmpd="sng" cap="flat">
            <a:noFill/>
            <a:prstDash val="solid"/>
            <a:miter/>
          </a:ln>
        </p:spPr>
        <p:txBody>
          <a:bodyPr vert="horz" wrap="square" lIns="91440" tIns="45720" rIns="91440" bIns="45720" anchor="t" anchorCtr="0">
            <a:prstTxWarp prst="textNoShape"/>
            <a:spAutoFit/>
          </a:bodyPr>
          <a:lstStyle/>
          <a:p>
            <a:pPr lvl="1" marL="457200" indent="0" algn="l">
              <a:lnSpc>
                <a:spcPct val="150000"/>
              </a:lnSpc>
              <a:spcBef>
                <a:spcPts val="0"/>
              </a:spcBef>
              <a:spcAft>
                <a:spcPts val="0"/>
              </a:spcAft>
              <a:buNone/>
            </a:pPr>
            <a:endParaRPr lang="en-US" altLang="zh-CN"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a:p>
            <a:pPr lvl="1" marL="742950" indent="-285750" algn="l">
              <a:lnSpc>
                <a:spcPct val="150000"/>
              </a:lnSpc>
              <a:spcBef>
                <a:spcPts val="0"/>
              </a:spcBef>
              <a:spcAft>
                <a:spcPts val="0"/>
              </a:spcAft>
              <a:buClrTx/>
              <a:buAutoNum type="arabicPeriod"/>
            </a:pPr>
            <a:endParaRPr lang="zh-CN" altLang="en-US"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p:txBody>
      </p:sp>
      <p:sp>
        <p:nvSpPr>
          <p:cNvPr id="85" name="直线"/>
          <p:cNvSpPr>
            <a:spLocks/>
          </p:cNvSpPr>
          <p:nvPr/>
        </p:nvSpPr>
        <p:spPr>
          <a:xfrm rot="0">
            <a:off x="0" y="4675910"/>
            <a:ext cx="9144000" cy="0"/>
          </a:xfrm>
          <a:prstGeom prst="line"/>
          <a:noFill/>
          <a:ln w="9525" cmpd="sng" cap="flat">
            <a:solidFill>
              <a:srgbClr val="BFBFBF"/>
            </a:solidFill>
            <a:prstDash val="solid"/>
            <a:round/>
          </a:ln>
        </p:spPr>
      </p:sp>
      <p:sp>
        <p:nvSpPr>
          <p:cNvPr id="86" name="矩形"/>
          <p:cNvSpPr>
            <a:spLocks/>
          </p:cNvSpPr>
          <p:nvPr/>
        </p:nvSpPr>
        <p:spPr>
          <a:xfrm rot="0">
            <a:off x="138651" y="4713110"/>
            <a:ext cx="822667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  </a:t>
            </a: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Brown, M. (2018). "Designing User-Centric Travel Applications." O'Reilly Media.</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87" name="矩形"/>
          <p:cNvSpPr>
            <a:spLocks/>
          </p:cNvSpPr>
          <p:nvPr/>
        </p:nvSpPr>
        <p:spPr>
          <a:xfrm rot="0">
            <a:off x="138652" y="642938"/>
            <a:ext cx="8748173" cy="3529964"/>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Secure Payment Processing:</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Cancellation and Refund Handling:</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Customer Support Services: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Real-Time Availability:</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Passengers will have access to real-time information on bus availability, departure times, and seat occupancy. This feature will allow users to make informed decisions when planning their travel and reduce the likelihood of encountering fully booked </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680004350"/>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8" name="矩形"/>
          <p:cNvSpPr>
            <a:spLocks/>
          </p:cNvSpPr>
          <p:nvPr/>
        </p:nvSpPr>
        <p:spPr>
          <a:xfrm rot="0">
            <a:off x="457200" y="752832"/>
            <a:ext cx="8017933" cy="720089"/>
          </a:xfrm>
          <a:prstGeom prst="rect"/>
          <a:noFill/>
          <a:ln w="12700" cmpd="sng" cap="flat">
            <a:noFill/>
            <a:prstDash val="solid"/>
            <a:miter/>
          </a:ln>
        </p:spPr>
        <p:txBody>
          <a:bodyPr vert="horz" wrap="square" lIns="91440" tIns="45720" rIns="91440" bIns="45720" anchor="t" anchorCtr="0">
            <a:prstTxWarp prst="textNoShape"/>
            <a:spAutoFit/>
          </a:bodyPr>
          <a:lstStyle/>
          <a:p>
            <a:pPr lvl="1" marL="457200" indent="0" algn="l">
              <a:lnSpc>
                <a:spcPct val="150000"/>
              </a:lnSpc>
              <a:spcBef>
                <a:spcPts val="0"/>
              </a:spcBef>
              <a:spcAft>
                <a:spcPts val="0"/>
              </a:spcAft>
              <a:buNone/>
            </a:pPr>
            <a:endParaRPr lang="en-US" altLang="zh-CN"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a:p>
            <a:pPr lvl="1" marL="742950" indent="-285750" algn="l">
              <a:lnSpc>
                <a:spcPct val="150000"/>
              </a:lnSpc>
              <a:spcBef>
                <a:spcPts val="0"/>
              </a:spcBef>
              <a:spcAft>
                <a:spcPts val="0"/>
              </a:spcAft>
              <a:buClrTx/>
              <a:buAutoNum type="arabicPeriod"/>
            </a:pPr>
            <a:endParaRPr lang="zh-CN" altLang="en-US"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p:txBody>
      </p:sp>
      <p:sp>
        <p:nvSpPr>
          <p:cNvPr id="89" name="直线"/>
          <p:cNvSpPr>
            <a:spLocks/>
          </p:cNvSpPr>
          <p:nvPr/>
        </p:nvSpPr>
        <p:spPr>
          <a:xfrm rot="0">
            <a:off x="0" y="4675910"/>
            <a:ext cx="9144000" cy="0"/>
          </a:xfrm>
          <a:prstGeom prst="line"/>
          <a:noFill/>
          <a:ln w="9525" cmpd="sng" cap="flat">
            <a:solidFill>
              <a:srgbClr val="BFBFBF"/>
            </a:solidFill>
            <a:prstDash val="solid"/>
            <a:round/>
          </a:ln>
        </p:spPr>
      </p:sp>
      <p:sp>
        <p:nvSpPr>
          <p:cNvPr id="90" name="矩形"/>
          <p:cNvSpPr>
            <a:spLocks/>
          </p:cNvSpPr>
          <p:nvPr/>
        </p:nvSpPr>
        <p:spPr>
          <a:xfrm rot="0">
            <a:off x="138652" y="4713110"/>
            <a:ext cx="7305136"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 </a:t>
            </a: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Brown, M. (2018). "Designing User-Centric Travel Applications." O'Reilly Media.</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91" name="矩形"/>
          <p:cNvSpPr>
            <a:spLocks/>
          </p:cNvSpPr>
          <p:nvPr/>
        </p:nvSpPr>
        <p:spPr>
          <a:xfrm rot="0">
            <a:off x="207169" y="678656"/>
            <a:ext cx="8743950" cy="17202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zh-CN" altLang="en-US"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268872675"/>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2"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pitchFamily="0" charset="0"/>
              </a:rPr>
              <a:t>Technology Used</a:t>
            </a:r>
            <a:endParaRPr lang="zh-CN" altLang="en-US" sz="1600" b="0" i="0" u="none" strike="noStrike" kern="0" cap="none" spc="0" baseline="0">
              <a:solidFill>
                <a:srgbClr val="000000"/>
              </a:solidFill>
              <a:latin typeface="Arial" pitchFamily="0" charset="0"/>
              <a:ea typeface="Arial" pitchFamily="0" charset="0"/>
              <a:cs typeface="Lucida Sans" pitchFamily="0" charset="0"/>
            </a:endParaRPr>
          </a:p>
        </p:txBody>
      </p:sp>
      <p:sp>
        <p:nvSpPr>
          <p:cNvPr id="93" name="矩形"/>
          <p:cNvSpPr>
            <a:spLocks/>
          </p:cNvSpPr>
          <p:nvPr/>
        </p:nvSpPr>
        <p:spPr>
          <a:xfrm rot="0">
            <a:off x="128063" y="1059160"/>
            <a:ext cx="5314386" cy="3790000"/>
          </a:xfrm>
          <a:prstGeom prst="rect"/>
          <a:noFill/>
          <a:ln w="12700" cmpd="sng" cap="flat">
            <a:noFill/>
            <a:prstDash val="solid"/>
            <a:round/>
          </a:ln>
        </p:spPr>
        <p:txBody>
          <a:bodyPr vert="horz" wrap="square" lIns="91425" tIns="91425" rIns="91425" bIns="91425" anchor="t" anchorCtr="0">
            <a:prstTxWarp prst="textNoShape"/>
          </a:bodyPr>
          <a:lstStyle/>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94" name="图片"/>
          <p:cNvPicPr>
            <a:picLocks noChangeAspect="1"/>
          </p:cNvPicPr>
          <p:nvPr/>
        </p:nvPicPr>
        <p:blipFill>
          <a:blip r:embed="rId1" cstate="print"/>
          <a:stretch>
            <a:fillRect/>
          </a:stretch>
        </p:blipFill>
        <p:spPr>
          <a:xfrm rot="0">
            <a:off x="1021171" y="1723257"/>
            <a:ext cx="2956469" cy="2573047"/>
          </a:xfrm>
          <a:prstGeom prst="rect"/>
          <a:noFill/>
          <a:ln w="12700" cmpd="sng" cap="flat">
            <a:noFill/>
            <a:prstDash val="solid"/>
            <a:miter/>
          </a:ln>
        </p:spPr>
      </p:pic>
      <p:pic>
        <p:nvPicPr>
          <p:cNvPr id="95" name="图片"/>
          <p:cNvPicPr>
            <a:picLocks noChangeAspect="1"/>
          </p:cNvPicPr>
          <p:nvPr/>
        </p:nvPicPr>
        <p:blipFill>
          <a:blip r:embed="rId2" cstate="print"/>
          <a:stretch>
            <a:fillRect/>
          </a:stretch>
        </p:blipFill>
        <p:spPr>
          <a:xfrm rot="0">
            <a:off x="4564380" y="1712691"/>
            <a:ext cx="4165598" cy="2090952"/>
          </a:xfrm>
          <a:prstGeom prst="rect"/>
          <a:noFill/>
          <a:ln w="12700" cmpd="sng" cap="flat">
            <a:noFill/>
            <a:prstDash val="solid"/>
            <a:miter/>
          </a:ln>
        </p:spPr>
      </p:pic>
      <p:sp>
        <p:nvSpPr>
          <p:cNvPr id="96" name="矩形"/>
          <p:cNvSpPr>
            <a:spLocks/>
          </p:cNvSpPr>
          <p:nvPr/>
        </p:nvSpPr>
        <p:spPr>
          <a:xfrm rot="0">
            <a:off x="1000361" y="1361511"/>
            <a:ext cx="3318483"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Front-end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97" name="矩形"/>
          <p:cNvSpPr>
            <a:spLocks/>
          </p:cNvSpPr>
          <p:nvPr/>
        </p:nvSpPr>
        <p:spPr>
          <a:xfrm rot="0">
            <a:off x="4865736" y="1287522"/>
            <a:ext cx="3580969"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Back-end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98" name="直线"/>
          <p:cNvSpPr>
            <a:spLocks/>
          </p:cNvSpPr>
          <p:nvPr/>
        </p:nvSpPr>
        <p:spPr>
          <a:xfrm rot="0">
            <a:off x="0" y="4675910"/>
            <a:ext cx="9144000" cy="0"/>
          </a:xfrm>
          <a:prstGeom prst="line"/>
          <a:noFill/>
          <a:ln w="9525" cmpd="sng" cap="flat">
            <a:solidFill>
              <a:srgbClr val="BFBFBF"/>
            </a:solidFill>
            <a:prstDash val="solid"/>
            <a:round/>
          </a:ln>
        </p:spPr>
      </p:sp>
      <p:sp>
        <p:nvSpPr>
          <p:cNvPr id="99" name="矩形"/>
          <p:cNvSpPr>
            <a:spLocks/>
          </p:cNvSpPr>
          <p:nvPr/>
        </p:nvSpPr>
        <p:spPr>
          <a:xfrm rot="0">
            <a:off x="138652" y="4713110"/>
            <a:ext cx="707168" cy="322261"/>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4006916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286</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root</cp:lastModifiedBy>
  <cp:revision>12</cp:revision>
  <dcterms:modified xsi:type="dcterms:W3CDTF">2024-04-08T11:18:53Z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0x0101000F1872188ABCFC48BECA6C87E8AC3285</vt:lpwstr>
  </property>
</Properties>
</file>